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357" r:id="rId2"/>
    <p:sldId id="256" r:id="rId3"/>
    <p:sldId id="257" r:id="rId4"/>
    <p:sldId id="258" r:id="rId5"/>
    <p:sldId id="262" r:id="rId6"/>
    <p:sldId id="259" r:id="rId7"/>
    <p:sldId id="263" r:id="rId8"/>
    <p:sldId id="260" r:id="rId9"/>
    <p:sldId id="264" r:id="rId10"/>
    <p:sldId id="266" r:id="rId11"/>
    <p:sldId id="268" r:id="rId12"/>
    <p:sldId id="271" r:id="rId13"/>
    <p:sldId id="267" r:id="rId14"/>
    <p:sldId id="269" r:id="rId15"/>
    <p:sldId id="270" r:id="rId16"/>
    <p:sldId id="261"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B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96" d="100"/>
          <a:sy n="96" d="100"/>
        </p:scale>
        <p:origin x="17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2B0C17EE-CB54-4D22-A15F-0358D1792010}" type="datetimeFigureOut">
              <a:rPr lang="it-IT" smtClean="0"/>
              <a:t>09/02/2023</a:t>
            </a:fld>
            <a:endParaRPr lang="it-IT"/>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it-IT"/>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329D33F-8514-45F0-98AB-E0D2D3B0C631}" type="slidenum">
              <a:rPr lang="it-IT" smtClean="0"/>
              <a:t>‹N›</a:t>
            </a:fld>
            <a:endParaRPr lang="it-IT"/>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511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B0C17EE-CB54-4D22-A15F-0358D1792010}" type="datetimeFigureOut">
              <a:rPr lang="it-IT" smtClean="0"/>
              <a:t>09/02/2023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29D33F-8514-45F0-98AB-E0D2D3B0C631}" type="slidenum">
              <a:rPr lang="it-IT" smtClean="0"/>
              <a:t>‹N›</a:t>
            </a:fld>
            <a:endParaRPr lang="it-IT"/>
          </a:p>
        </p:txBody>
      </p:sp>
    </p:spTree>
    <p:extLst>
      <p:ext uri="{BB962C8B-B14F-4D97-AF65-F5344CB8AC3E}">
        <p14:creationId xmlns:p14="http://schemas.microsoft.com/office/powerpoint/2010/main" val="187004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B0C17EE-CB54-4D22-A15F-0358D1792010}" type="datetimeFigureOut">
              <a:rPr lang="it-IT" smtClean="0"/>
              <a:t>09/02/2023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29D33F-8514-45F0-98AB-E0D2D3B0C631}" type="slidenum">
              <a:rPr lang="it-IT" smtClean="0"/>
              <a:t>‹N›</a:t>
            </a:fld>
            <a:endParaRPr lang="it-IT"/>
          </a:p>
        </p:txBody>
      </p:sp>
    </p:spTree>
    <p:extLst>
      <p:ext uri="{BB962C8B-B14F-4D97-AF65-F5344CB8AC3E}">
        <p14:creationId xmlns:p14="http://schemas.microsoft.com/office/powerpoint/2010/main" val="139705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itazione">
    <p:spTree>
      <p:nvGrpSpPr>
        <p:cNvPr id="1" name=""/>
        <p:cNvGrpSpPr/>
        <p:nvPr/>
      </p:nvGrpSpPr>
      <p:grpSpPr>
        <a:xfrm>
          <a:off x="0" y="0"/>
          <a:ext cx="0" cy="0"/>
          <a:chOff x="0" y="0"/>
          <a:chExt cx="0" cy="0"/>
        </a:xfrm>
      </p:grpSpPr>
      <p:sp useBgFill="1">
        <p:nvSpPr>
          <p:cNvPr id="12" name="Rettangolo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useBgFill="1">
        <p:nvSpPr>
          <p:cNvPr id="13" name="Rettangolo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Cornic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Segnaposto immagine 19">
            <a:extLst>
              <a:ext uri="{FF2B5EF4-FFF2-40B4-BE49-F238E27FC236}">
                <a16:creationId xmlns:a16="http://schemas.microsoft.com/office/drawing/2014/main" id="{AE7BC3CE-3806-41F3-B4F6-EBB2C3E9EA28}"/>
              </a:ext>
            </a:extLst>
          </p:cNvPr>
          <p:cNvSpPr>
            <a:spLocks noGrp="1"/>
          </p:cNvSpPr>
          <p:nvPr>
            <p:ph type="pic" sz="quarter" idx="13"/>
          </p:nvPr>
        </p:nvSpPr>
        <p:spPr>
          <a:xfrm>
            <a:off x="6096" y="484632"/>
            <a:ext cx="12179808" cy="5907024"/>
          </a:xfrm>
          <a:solidFill>
            <a:schemeClr val="accent6"/>
          </a:solidFill>
        </p:spPr>
        <p:txBody>
          <a:bodyPr rtlCol="0"/>
          <a:lstStyle/>
          <a:p>
            <a:pPr rtl="0"/>
            <a:r>
              <a:rPr lang="it-IT" noProof="0"/>
              <a:t>Fare clic sull'icona per inserire un'immagine</a:t>
            </a:r>
          </a:p>
        </p:txBody>
      </p:sp>
      <p:sp>
        <p:nvSpPr>
          <p:cNvPr id="6" name="Titolo 5">
            <a:extLst>
              <a:ext uri="{FF2B5EF4-FFF2-40B4-BE49-F238E27FC236}">
                <a16:creationId xmlns:a16="http://schemas.microsoft.com/office/drawing/2014/main" id="{FDC036CF-E92D-4E80-8E6B-1B06EDDFD7CF}"/>
              </a:ext>
            </a:extLst>
          </p:cNvPr>
          <p:cNvSpPr>
            <a:spLocks noGrp="1"/>
          </p:cNvSpPr>
          <p:nvPr>
            <p:ph type="title"/>
          </p:nvPr>
        </p:nvSpPr>
        <p:spPr>
          <a:xfrm>
            <a:off x="838200" y="1271016"/>
            <a:ext cx="4800600" cy="3749040"/>
          </a:xfrm>
        </p:spPr>
        <p:txBody>
          <a:bodyPr rtlCol="0" anchor="b" anchorCtr="0"/>
          <a:lstStyle>
            <a:lvl1pPr>
              <a:defRPr>
                <a:solidFill>
                  <a:schemeClr val="bg1"/>
                </a:solidFill>
                <a:effectLst>
                  <a:outerShdw blurRad="38100" dist="38100" dir="2700000" algn="tl">
                    <a:srgbClr val="000000">
                      <a:alpha val="43137"/>
                    </a:srgbClr>
                  </a:outerShdw>
                </a:effectLst>
              </a:defRPr>
            </a:lvl1pPr>
          </a:lstStyle>
          <a:p>
            <a:pPr rtl="0"/>
            <a:r>
              <a:rPr lang="it-IT" noProof="0"/>
              <a:t>Fare clic per modificare lo stile del titolo dello schema</a:t>
            </a:r>
          </a:p>
        </p:txBody>
      </p:sp>
      <p:sp>
        <p:nvSpPr>
          <p:cNvPr id="26" name="Segnaposto testo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838200" y="4835779"/>
            <a:ext cx="4800600" cy="1066800"/>
          </a:xfrm>
        </p:spPr>
        <p:txBody>
          <a:bodyPr rtlCol="0">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rtl="0"/>
            <a:r>
              <a:rPr lang="it-IT" noProof="0"/>
              <a:t>Fare clic per inserire il sottotitolo</a:t>
            </a:r>
          </a:p>
        </p:txBody>
      </p:sp>
      <p:sp>
        <p:nvSpPr>
          <p:cNvPr id="2" name="Segnaposto data 1">
            <a:extLst>
              <a:ext uri="{FF2B5EF4-FFF2-40B4-BE49-F238E27FC236}">
                <a16:creationId xmlns:a16="http://schemas.microsoft.com/office/drawing/2014/main" id="{118B9F00-8450-475B-B155-993BAF212AF6}"/>
              </a:ext>
            </a:extLst>
          </p:cNvPr>
          <p:cNvSpPr>
            <a:spLocks noGrp="1"/>
          </p:cNvSpPr>
          <p:nvPr>
            <p:ph type="dt" sz="half" idx="10"/>
          </p:nvPr>
        </p:nvSpPr>
        <p:spPr/>
        <p:txBody>
          <a:bodyPr rtlCol="0"/>
          <a:lstStyle/>
          <a:p>
            <a:pPr rtl="0"/>
            <a:r>
              <a:rPr lang="it-IT" noProof="0"/>
              <a:t>3/1/20XX</a:t>
            </a:r>
          </a:p>
        </p:txBody>
      </p:sp>
      <p:sp>
        <p:nvSpPr>
          <p:cNvPr id="3" name="Segnaposto piè di pagina 2">
            <a:extLst>
              <a:ext uri="{FF2B5EF4-FFF2-40B4-BE49-F238E27FC236}">
                <a16:creationId xmlns:a16="http://schemas.microsoft.com/office/drawing/2014/main" id="{5C0FDDA3-8E6F-42F7-BFBE-7FA9C647CA4E}"/>
              </a:ext>
            </a:extLst>
          </p:cNvPr>
          <p:cNvSpPr>
            <a:spLocks noGrp="1"/>
          </p:cNvSpPr>
          <p:nvPr>
            <p:ph type="ftr" sz="quarter" idx="11"/>
          </p:nvPr>
        </p:nvSpPr>
        <p:spPr/>
        <p:txBody>
          <a:bodyPr rtlCol="0"/>
          <a:lstStyle/>
          <a:p>
            <a:pPr rtl="0"/>
            <a:r>
              <a:rPr lang="it-IT" noProof="0"/>
              <a:t>TESTO A PIÈ DI PAGINA DI ESEMPIO</a:t>
            </a:r>
          </a:p>
        </p:txBody>
      </p:sp>
      <p:sp>
        <p:nvSpPr>
          <p:cNvPr id="4" name="Segnaposto numero diapositiva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rtlCol="0"/>
          <a:lstStyle/>
          <a:p>
            <a:pPr rtl="0"/>
            <a:fld id="{28844951-7827-47D4-8276-7DDE1FA7D85A}" type="slidenum">
              <a:rPr lang="it-IT" noProof="0" smtClean="0"/>
              <a:t>‹N›</a:t>
            </a:fld>
            <a:endParaRPr lang="it-IT" noProof="0"/>
          </a:p>
        </p:txBody>
      </p:sp>
    </p:spTree>
    <p:extLst>
      <p:ext uri="{BB962C8B-B14F-4D97-AF65-F5344CB8AC3E}">
        <p14:creationId xmlns:p14="http://schemas.microsoft.com/office/powerpoint/2010/main" val="77897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B0C17EE-CB54-4D22-A15F-0358D1792010}" type="datetimeFigureOut">
              <a:rPr lang="it-IT" smtClean="0"/>
              <a:t>09/02/2023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29D33F-8514-45F0-98AB-E0D2D3B0C631}" type="slidenum">
              <a:rPr lang="it-IT" smtClean="0"/>
              <a:t>‹N›</a:t>
            </a:fld>
            <a:endParaRPr lang="it-IT"/>
          </a:p>
        </p:txBody>
      </p:sp>
    </p:spTree>
    <p:extLst>
      <p:ext uri="{BB962C8B-B14F-4D97-AF65-F5344CB8AC3E}">
        <p14:creationId xmlns:p14="http://schemas.microsoft.com/office/powerpoint/2010/main" val="275255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2B0C17EE-CB54-4D22-A15F-0358D1792010}" type="datetimeFigureOut">
              <a:rPr lang="it-IT" smtClean="0"/>
              <a:t>09/02/2023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29D33F-8514-45F0-98AB-E0D2D3B0C631}" type="slidenum">
              <a:rPr lang="it-IT" smtClean="0"/>
              <a:t>‹N›</a:t>
            </a:fld>
            <a:endParaRPr lang="it-IT"/>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97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B0C17EE-CB54-4D22-A15F-0358D1792010}" type="datetimeFigureOut">
              <a:rPr lang="it-IT" smtClean="0"/>
              <a:t>09/02/2023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329D33F-8514-45F0-98AB-E0D2D3B0C631}" type="slidenum">
              <a:rPr lang="it-IT" smtClean="0"/>
              <a:t>‹N›</a:t>
            </a:fld>
            <a:endParaRPr lang="it-IT"/>
          </a:p>
        </p:txBody>
      </p:sp>
    </p:spTree>
    <p:extLst>
      <p:ext uri="{BB962C8B-B14F-4D97-AF65-F5344CB8AC3E}">
        <p14:creationId xmlns:p14="http://schemas.microsoft.com/office/powerpoint/2010/main" val="3136124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B0C17EE-CB54-4D22-A15F-0358D1792010}" type="datetimeFigureOut">
              <a:rPr lang="it-IT" smtClean="0"/>
              <a:t>09/02/2023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329D33F-8514-45F0-98AB-E0D2D3B0C631}" type="slidenum">
              <a:rPr lang="it-IT" smtClean="0"/>
              <a:t>‹N›</a:t>
            </a:fld>
            <a:endParaRPr lang="it-IT"/>
          </a:p>
        </p:txBody>
      </p:sp>
    </p:spTree>
    <p:extLst>
      <p:ext uri="{BB962C8B-B14F-4D97-AF65-F5344CB8AC3E}">
        <p14:creationId xmlns:p14="http://schemas.microsoft.com/office/powerpoint/2010/main" val="277162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2B0C17EE-CB54-4D22-A15F-0358D1792010}" type="datetimeFigureOut">
              <a:rPr lang="it-IT" smtClean="0"/>
              <a:t>09/02/2023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329D33F-8514-45F0-98AB-E0D2D3B0C631}" type="slidenum">
              <a:rPr lang="it-IT" smtClean="0"/>
              <a:t>‹N›</a:t>
            </a:fld>
            <a:endParaRPr lang="it-IT"/>
          </a:p>
        </p:txBody>
      </p:sp>
    </p:spTree>
    <p:extLst>
      <p:ext uri="{BB962C8B-B14F-4D97-AF65-F5344CB8AC3E}">
        <p14:creationId xmlns:p14="http://schemas.microsoft.com/office/powerpoint/2010/main" val="1958155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C17EE-CB54-4D22-A15F-0358D1792010}" type="datetimeFigureOut">
              <a:rPr lang="it-IT" smtClean="0"/>
              <a:t>09/02/2023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329D33F-8514-45F0-98AB-E0D2D3B0C631}" type="slidenum">
              <a:rPr lang="it-IT" smtClean="0"/>
              <a:t>‹N›</a:t>
            </a:fld>
            <a:endParaRPr lang="it-IT"/>
          </a:p>
        </p:txBody>
      </p:sp>
    </p:spTree>
    <p:extLst>
      <p:ext uri="{BB962C8B-B14F-4D97-AF65-F5344CB8AC3E}">
        <p14:creationId xmlns:p14="http://schemas.microsoft.com/office/powerpoint/2010/main" val="369686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B0C17EE-CB54-4D22-A15F-0358D1792010}" type="datetimeFigureOut">
              <a:rPr lang="it-IT" smtClean="0"/>
              <a:t>09/02/2023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329D33F-8514-45F0-98AB-E0D2D3B0C631}" type="slidenum">
              <a:rPr lang="it-IT" smtClean="0"/>
              <a:t>‹N›</a:t>
            </a:fld>
            <a:endParaRPr lang="it-IT"/>
          </a:p>
        </p:txBody>
      </p:sp>
    </p:spTree>
    <p:extLst>
      <p:ext uri="{BB962C8B-B14F-4D97-AF65-F5344CB8AC3E}">
        <p14:creationId xmlns:p14="http://schemas.microsoft.com/office/powerpoint/2010/main" val="28505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B0C17EE-CB54-4D22-A15F-0358D1792010}" type="datetimeFigureOut">
              <a:rPr lang="it-IT" smtClean="0"/>
              <a:t>09/02/2023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329D33F-8514-45F0-98AB-E0D2D3B0C631}" type="slidenum">
              <a:rPr lang="it-IT" smtClean="0"/>
              <a:t>‹N›</a:t>
            </a:fld>
            <a:endParaRPr lang="it-IT"/>
          </a:p>
        </p:txBody>
      </p:sp>
    </p:spTree>
    <p:extLst>
      <p:ext uri="{BB962C8B-B14F-4D97-AF65-F5344CB8AC3E}">
        <p14:creationId xmlns:p14="http://schemas.microsoft.com/office/powerpoint/2010/main" val="3279948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2B0C17EE-CB54-4D22-A15F-0358D1792010}" type="datetimeFigureOut">
              <a:rPr lang="it-IT" smtClean="0"/>
              <a:t>09/02/2023</a:t>
            </a:fld>
            <a:endParaRPr lang="it-IT"/>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it-IT"/>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329D33F-8514-45F0-98AB-E0D2D3B0C631}" type="slidenum">
              <a:rPr lang="it-IT" smtClean="0"/>
              <a:t>‹N›</a:t>
            </a:fld>
            <a:endParaRPr lang="it-IT"/>
          </a:p>
        </p:txBody>
      </p:sp>
    </p:spTree>
    <p:extLst>
      <p:ext uri="{BB962C8B-B14F-4D97-AF65-F5344CB8AC3E}">
        <p14:creationId xmlns:p14="http://schemas.microsoft.com/office/powerpoint/2010/main" val="353560354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data 7">
            <a:extLst>
              <a:ext uri="{FF2B5EF4-FFF2-40B4-BE49-F238E27FC236}">
                <a16:creationId xmlns:a16="http://schemas.microsoft.com/office/drawing/2014/main" id="{C655DE35-F5C8-715C-5962-DAD3C409C9BA}"/>
              </a:ext>
            </a:extLst>
          </p:cNvPr>
          <p:cNvSpPr>
            <a:spLocks noGrp="1"/>
          </p:cNvSpPr>
          <p:nvPr>
            <p:ph type="dt" sz="half" idx="10"/>
          </p:nvPr>
        </p:nvSpPr>
        <p:spPr>
          <a:xfrm>
            <a:off x="838200" y="6429375"/>
            <a:ext cx="2743200" cy="365125"/>
          </a:xfrm>
        </p:spPr>
        <p:txBody>
          <a:bodyPr anchor="ctr">
            <a:normAutofit/>
          </a:bodyPr>
          <a:lstStyle/>
          <a:p>
            <a:pPr rtl="0">
              <a:spcAft>
                <a:spcPts val="600"/>
              </a:spcAft>
            </a:pPr>
            <a:endParaRPr lang="it-IT" noProof="0" dirty="0"/>
          </a:p>
        </p:txBody>
      </p:sp>
      <p:sp>
        <p:nvSpPr>
          <p:cNvPr id="9" name="Segnaposto piè di pagina 8">
            <a:extLst>
              <a:ext uri="{FF2B5EF4-FFF2-40B4-BE49-F238E27FC236}">
                <a16:creationId xmlns:a16="http://schemas.microsoft.com/office/drawing/2014/main" id="{A102B14E-72BD-1733-11C3-91203A00152A}"/>
              </a:ext>
            </a:extLst>
          </p:cNvPr>
          <p:cNvSpPr>
            <a:spLocks noGrp="1"/>
          </p:cNvSpPr>
          <p:nvPr>
            <p:ph type="ftr" sz="quarter" idx="11"/>
          </p:nvPr>
        </p:nvSpPr>
        <p:spPr>
          <a:xfrm>
            <a:off x="4038600" y="6429375"/>
            <a:ext cx="4114800" cy="365125"/>
          </a:xfrm>
        </p:spPr>
        <p:txBody>
          <a:bodyPr anchor="ctr">
            <a:normAutofit/>
          </a:bodyPr>
          <a:lstStyle/>
          <a:p>
            <a:pPr rtl="0">
              <a:spcAft>
                <a:spcPts val="600"/>
              </a:spcAft>
            </a:pPr>
            <a:endParaRPr lang="it-IT" noProof="0" dirty="0"/>
          </a:p>
        </p:txBody>
      </p:sp>
      <p:sp>
        <p:nvSpPr>
          <p:cNvPr id="3" name="Segnaposto immagine 2">
            <a:extLst>
              <a:ext uri="{FF2B5EF4-FFF2-40B4-BE49-F238E27FC236}">
                <a16:creationId xmlns:a16="http://schemas.microsoft.com/office/drawing/2014/main" id="{9EE8C93A-FC12-491C-AA5F-761DAC8CB413}"/>
              </a:ext>
            </a:extLst>
          </p:cNvPr>
          <p:cNvSpPr>
            <a:spLocks noGrp="1"/>
          </p:cNvSpPr>
          <p:nvPr>
            <p:ph type="pic" sz="quarter" idx="13"/>
          </p:nvPr>
        </p:nvSpPr>
        <p:spPr>
          <a:xfrm>
            <a:off x="341643" y="484632"/>
            <a:ext cx="11508713" cy="5907024"/>
          </a:xfrm>
        </p:spPr>
      </p:sp>
      <p:pic>
        <p:nvPicPr>
          <p:cNvPr id="4" name="MyVideo_Tb">
            <a:hlinkClick r:id="" action="ppaction://media"/>
            <a:extLst>
              <a:ext uri="{FF2B5EF4-FFF2-40B4-BE49-F238E27FC236}">
                <a16:creationId xmlns:a16="http://schemas.microsoft.com/office/drawing/2014/main" id="{78B2F825-FEE5-4752-B571-1E067A9160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645" y="410178"/>
            <a:ext cx="11508712" cy="6019197"/>
          </a:xfrm>
          <a:prstGeom prst="rect">
            <a:avLst/>
          </a:prstGeom>
        </p:spPr>
      </p:pic>
    </p:spTree>
    <p:extLst>
      <p:ext uri="{BB962C8B-B14F-4D97-AF65-F5344CB8AC3E}">
        <p14:creationId xmlns:p14="http://schemas.microsoft.com/office/powerpoint/2010/main" val="23413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23F767C-AC80-119B-AA59-B8EBA48DE82A}"/>
              </a:ext>
            </a:extLst>
          </p:cNvPr>
          <p:cNvSpPr txBox="1"/>
          <p:nvPr/>
        </p:nvSpPr>
        <p:spPr>
          <a:xfrm>
            <a:off x="1229710" y="1229710"/>
            <a:ext cx="9890235" cy="3970318"/>
          </a:xfrm>
          <a:prstGeom prst="rect">
            <a:avLst/>
          </a:prstGeom>
          <a:noFill/>
        </p:spPr>
        <p:txBody>
          <a:bodyPr wrap="square" rtlCol="0">
            <a:spAutoFit/>
          </a:bodyPr>
          <a:lstStyle/>
          <a:p>
            <a:r>
              <a:rPr lang="it-IT" sz="2400" b="1" dirty="0"/>
              <a:t>La farina, la vedova, il miracolo</a:t>
            </a:r>
          </a:p>
          <a:p>
            <a:endParaRPr lang="it-IT" dirty="0"/>
          </a:p>
          <a:p>
            <a:pPr algn="just"/>
            <a:r>
              <a:rPr lang="it-IT" sz="2400" dirty="0"/>
              <a:t>Il Signore si preoccupava di tenere nascosto il suo profeta Elia, minacciato dal re </a:t>
            </a:r>
            <a:r>
              <a:rPr lang="it-IT" sz="2400" dirty="0" err="1"/>
              <a:t>Acab</a:t>
            </a:r>
            <a:r>
              <a:rPr lang="it-IT" sz="2400" dirty="0"/>
              <a:t>. Perché fosse più sicuro, lo mandò in un paese straniero. Gli disse: «Alzati e va' a Zarepta di Sidone: ecco, ho dato ordine a una vedova di quella città di darti da mangiare». </a:t>
            </a:r>
          </a:p>
          <a:p>
            <a:pPr algn="just"/>
            <a:endParaRPr lang="it-IT" sz="2400" dirty="0"/>
          </a:p>
          <a:p>
            <a:pPr algn="just"/>
            <a:r>
              <a:rPr lang="it-IT" sz="2400" dirty="0"/>
              <a:t>Elia andò a Zarepta. Presso la porta della città vide una vedova: si riconosceva che era vedova, dal vestito che indossava. Il profeta la chiamò: «Prendimi un po' d'acqua da bere, e anche un pezzo di pane!»</a:t>
            </a:r>
          </a:p>
          <a:p>
            <a:endParaRPr lang="it-IT" dirty="0"/>
          </a:p>
        </p:txBody>
      </p:sp>
    </p:spTree>
    <p:extLst>
      <p:ext uri="{BB962C8B-B14F-4D97-AF65-F5344CB8AC3E}">
        <p14:creationId xmlns:p14="http://schemas.microsoft.com/office/powerpoint/2010/main" val="2417724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38" name="Rectangle 1037">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29 – Il profeta Elia e la vedova Sarepta – Mattia Preti">
            <a:extLst>
              <a:ext uri="{FF2B5EF4-FFF2-40B4-BE49-F238E27FC236}">
                <a16:creationId xmlns:a16="http://schemas.microsoft.com/office/drawing/2014/main" id="{DD27253A-7B97-422E-B511-77F1C8426D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37" r="14176" b="-2"/>
          <a:stretch/>
        </p:blipFill>
        <p:spPr bwMode="auto">
          <a:xfrm>
            <a:off x="872064" y="1251324"/>
            <a:ext cx="4593715" cy="435337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23F767C-AC80-119B-AA59-B8EBA48DE82A}"/>
              </a:ext>
            </a:extLst>
          </p:cNvPr>
          <p:cNvSpPr txBox="1"/>
          <p:nvPr/>
        </p:nvSpPr>
        <p:spPr>
          <a:xfrm>
            <a:off x="5749159" y="2057400"/>
            <a:ext cx="5721988" cy="2199290"/>
          </a:xfrm>
          <a:prstGeom prst="rect">
            <a:avLst/>
          </a:prstGeom>
        </p:spPr>
        <p:txBody>
          <a:bodyPr vert="horz" lIns="91440" tIns="45720" rIns="91440" bIns="45720" rtlCol="0">
            <a:normAutofit fontScale="92500"/>
          </a:bodyPr>
          <a:lstStyle/>
          <a:p>
            <a:pPr algn="just" defTabSz="914400">
              <a:lnSpc>
                <a:spcPct val="90000"/>
              </a:lnSpc>
              <a:spcAft>
                <a:spcPts val="600"/>
              </a:spcAft>
              <a:buClr>
                <a:schemeClr val="accent1"/>
              </a:buClr>
              <a:buSzPct val="80000"/>
            </a:pPr>
            <a:r>
              <a:rPr lang="en-US" sz="2400" dirty="0"/>
              <a:t>La donna </a:t>
            </a:r>
            <a:r>
              <a:rPr lang="en-US" sz="2400" dirty="0" err="1"/>
              <a:t>rispose</a:t>
            </a:r>
            <a:r>
              <a:rPr lang="en-US" sz="2400" dirty="0"/>
              <a:t>: «</a:t>
            </a:r>
            <a:r>
              <a:rPr lang="en-US" sz="2400" dirty="0" err="1"/>
              <a:t>Tutto</a:t>
            </a:r>
            <a:r>
              <a:rPr lang="en-US" sz="2400" dirty="0"/>
              <a:t> </a:t>
            </a:r>
            <a:r>
              <a:rPr lang="en-US" sz="2400" dirty="0" err="1"/>
              <a:t>quello</a:t>
            </a:r>
            <a:r>
              <a:rPr lang="en-US" sz="2400" dirty="0"/>
              <a:t> </a:t>
            </a:r>
            <a:r>
              <a:rPr lang="en-US" sz="2400" dirty="0" err="1"/>
              <a:t>che</a:t>
            </a:r>
            <a:r>
              <a:rPr lang="en-US" sz="2400" dirty="0"/>
              <a:t> mi </a:t>
            </a:r>
            <a:r>
              <a:rPr lang="en-US" sz="2400" dirty="0" err="1"/>
              <a:t>resta</a:t>
            </a:r>
            <a:r>
              <a:rPr lang="en-US" sz="2400" dirty="0"/>
              <a:t> </a:t>
            </a:r>
            <a:r>
              <a:rPr lang="en-US" sz="2400" dirty="0" err="1"/>
              <a:t>è</a:t>
            </a:r>
            <a:r>
              <a:rPr lang="en-US" sz="2400" dirty="0"/>
              <a:t> un </a:t>
            </a:r>
            <a:r>
              <a:rPr lang="en-US" sz="2400" dirty="0" err="1"/>
              <a:t>pugno</a:t>
            </a:r>
            <a:r>
              <a:rPr lang="en-US" sz="2400" dirty="0"/>
              <a:t> di farina e un po' </a:t>
            </a:r>
            <a:r>
              <a:rPr lang="en-US" sz="2400" dirty="0" err="1"/>
              <a:t>d'olio</a:t>
            </a:r>
            <a:r>
              <a:rPr lang="en-US" sz="2400" dirty="0"/>
              <a:t>; </a:t>
            </a:r>
            <a:r>
              <a:rPr lang="en-US" sz="2400" dirty="0" err="1"/>
              <a:t>stavo</a:t>
            </a:r>
            <a:r>
              <a:rPr lang="en-US" sz="2400" dirty="0"/>
              <a:t> </a:t>
            </a:r>
            <a:r>
              <a:rPr lang="en-US" sz="2400" dirty="0" err="1"/>
              <a:t>andando</a:t>
            </a:r>
            <a:r>
              <a:rPr lang="en-US" sz="2400" dirty="0"/>
              <a:t> a </a:t>
            </a:r>
            <a:r>
              <a:rPr lang="en-US" sz="2400" dirty="0" err="1"/>
              <a:t>raccogliere</a:t>
            </a:r>
            <a:r>
              <a:rPr lang="en-US" sz="2400" dirty="0"/>
              <a:t> </a:t>
            </a:r>
            <a:r>
              <a:rPr lang="en-US" sz="2400" dirty="0" err="1"/>
              <a:t>qualche</a:t>
            </a:r>
            <a:r>
              <a:rPr lang="en-US" sz="2400" dirty="0"/>
              <a:t> </a:t>
            </a:r>
            <a:r>
              <a:rPr lang="en-US" sz="2400" dirty="0" err="1"/>
              <a:t>pezzo</a:t>
            </a:r>
            <a:r>
              <a:rPr lang="en-US" sz="2400" dirty="0"/>
              <a:t> di </a:t>
            </a:r>
            <a:r>
              <a:rPr lang="en-US" sz="2400" dirty="0" err="1"/>
              <a:t>legna</a:t>
            </a:r>
            <a:r>
              <a:rPr lang="en-US" sz="2400" dirty="0"/>
              <a:t>, per </a:t>
            </a:r>
            <a:r>
              <a:rPr lang="en-US" sz="2400" dirty="0" err="1"/>
              <a:t>cuocere</a:t>
            </a:r>
            <a:r>
              <a:rPr lang="en-US" sz="2400" dirty="0"/>
              <a:t> la farina per me e per </a:t>
            </a:r>
            <a:r>
              <a:rPr lang="en-US" sz="2400" dirty="0" err="1"/>
              <a:t>mio</a:t>
            </a:r>
            <a:r>
              <a:rPr lang="en-US" sz="2400" dirty="0"/>
              <a:t> </a:t>
            </a:r>
            <a:r>
              <a:rPr lang="en-US" sz="2400" dirty="0" err="1"/>
              <a:t>figlio</a:t>
            </a:r>
            <a:r>
              <a:rPr lang="en-US" sz="2400" dirty="0"/>
              <a:t>. </a:t>
            </a:r>
          </a:p>
          <a:p>
            <a:pPr algn="just" defTabSz="914400">
              <a:lnSpc>
                <a:spcPct val="90000"/>
              </a:lnSpc>
              <a:spcAft>
                <a:spcPts val="600"/>
              </a:spcAft>
              <a:buClr>
                <a:schemeClr val="accent1"/>
              </a:buClr>
              <a:buSzPct val="80000"/>
            </a:pPr>
            <a:r>
              <a:rPr lang="en-US" sz="2400" dirty="0"/>
              <a:t>La </a:t>
            </a:r>
            <a:r>
              <a:rPr lang="en-US" sz="2400" dirty="0" err="1"/>
              <a:t>mangeremo</a:t>
            </a:r>
            <a:r>
              <a:rPr lang="en-US" sz="2400" dirty="0"/>
              <a:t> e poi </a:t>
            </a:r>
            <a:r>
              <a:rPr lang="en-US" sz="2400" dirty="0" err="1"/>
              <a:t>moriremo</a:t>
            </a:r>
            <a:r>
              <a:rPr lang="en-US" sz="2400" dirty="0"/>
              <a:t>, </a:t>
            </a:r>
            <a:r>
              <a:rPr lang="en-US" sz="2400" dirty="0" err="1"/>
              <a:t>perché</a:t>
            </a:r>
            <a:r>
              <a:rPr lang="en-US" sz="2400" dirty="0"/>
              <a:t> non </a:t>
            </a:r>
            <a:r>
              <a:rPr lang="en-US" sz="2400" dirty="0" err="1"/>
              <a:t>abbiamo</a:t>
            </a:r>
            <a:r>
              <a:rPr lang="en-US" sz="2400" dirty="0"/>
              <a:t> </a:t>
            </a:r>
            <a:r>
              <a:rPr lang="en-US" sz="2400" dirty="0" err="1"/>
              <a:t>altro</a:t>
            </a:r>
            <a:r>
              <a:rPr lang="en-US" sz="2400" dirty="0"/>
              <a:t>!» </a:t>
            </a:r>
          </a:p>
          <a:p>
            <a:pPr indent="-182880" defTabSz="914400">
              <a:lnSpc>
                <a:spcPct val="90000"/>
              </a:lnSpc>
              <a:spcAft>
                <a:spcPts val="600"/>
              </a:spcAft>
              <a:buClr>
                <a:schemeClr val="accent1"/>
              </a:buClr>
              <a:buSzPct val="80000"/>
              <a:buFont typeface="Corbel" pitchFamily="34" charset="0"/>
              <a:buChar char="•"/>
            </a:pPr>
            <a:endParaRPr lang="en-US" dirty="0">
              <a:solidFill>
                <a:schemeClr val="accent1"/>
              </a:solidFill>
            </a:endParaRPr>
          </a:p>
        </p:txBody>
      </p:sp>
    </p:spTree>
    <p:extLst>
      <p:ext uri="{BB962C8B-B14F-4D97-AF65-F5344CB8AC3E}">
        <p14:creationId xmlns:p14="http://schemas.microsoft.com/office/powerpoint/2010/main" val="4332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23F767C-AC80-119B-AA59-B8EBA48DE82A}"/>
              </a:ext>
            </a:extLst>
          </p:cNvPr>
          <p:cNvSpPr txBox="1"/>
          <p:nvPr/>
        </p:nvSpPr>
        <p:spPr>
          <a:xfrm>
            <a:off x="1229710" y="1229710"/>
            <a:ext cx="9890235" cy="3600986"/>
          </a:xfrm>
          <a:prstGeom prst="rect">
            <a:avLst/>
          </a:prstGeom>
          <a:noFill/>
        </p:spPr>
        <p:txBody>
          <a:bodyPr wrap="square" rtlCol="0">
            <a:spAutoFit/>
          </a:bodyPr>
          <a:lstStyle/>
          <a:p>
            <a:pPr algn="just"/>
            <a:endParaRPr lang="it-IT" sz="2400" dirty="0"/>
          </a:p>
          <a:p>
            <a:pPr algn="just"/>
            <a:r>
              <a:rPr lang="it-IT" sz="2400" dirty="0"/>
              <a:t>Ma il profeta la rassicurò: «Non temere. Con l'olio e la farina prepara una focaccia per me e portamela; poi ne preparerai una per te e per tuo figlio, perché il Signore ti assicura che la farina della giara non si esaurirà, e l'orcio dell'olio non si svuoterà». </a:t>
            </a:r>
          </a:p>
          <a:p>
            <a:pPr algn="just"/>
            <a:endParaRPr lang="it-IT" sz="2400" dirty="0"/>
          </a:p>
          <a:p>
            <a:pPr algn="just"/>
            <a:r>
              <a:rPr lang="it-IT" sz="2400" dirty="0"/>
              <a:t>E così avvenne: Elia, la vedova e suo figlio ebbero tutti da mangiare per giorni e giorni, perché olio e farina non si esaurivano mai.</a:t>
            </a:r>
          </a:p>
          <a:p>
            <a:endParaRPr lang="it-IT" dirty="0"/>
          </a:p>
          <a:p>
            <a:endParaRPr lang="it-IT" dirty="0"/>
          </a:p>
        </p:txBody>
      </p:sp>
    </p:spTree>
    <p:extLst>
      <p:ext uri="{BB962C8B-B14F-4D97-AF65-F5344CB8AC3E}">
        <p14:creationId xmlns:p14="http://schemas.microsoft.com/office/powerpoint/2010/main" val="2401024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3FF80B-3F13-C90A-0FBD-72F47C56CBD2}"/>
              </a:ext>
            </a:extLst>
          </p:cNvPr>
          <p:cNvSpPr txBox="1"/>
          <p:nvPr/>
        </p:nvSpPr>
        <p:spPr>
          <a:xfrm>
            <a:off x="756743" y="1905506"/>
            <a:ext cx="10489325" cy="3046988"/>
          </a:xfrm>
          <a:prstGeom prst="rect">
            <a:avLst/>
          </a:prstGeom>
          <a:noFill/>
        </p:spPr>
        <p:txBody>
          <a:bodyPr wrap="square" rtlCol="0">
            <a:spAutoFit/>
          </a:bodyPr>
          <a:lstStyle/>
          <a:p>
            <a:pPr algn="just"/>
            <a:r>
              <a:rPr lang="it-IT" sz="2400" dirty="0"/>
              <a:t>Elia se ne stava nascosto a Zarepta di Sidone, in casa della vedova che lo aveva accolto e gli aveva dato da mangiare. </a:t>
            </a:r>
          </a:p>
          <a:p>
            <a:pPr algn="just"/>
            <a:endParaRPr lang="it-IT" sz="2400" dirty="0"/>
          </a:p>
          <a:p>
            <a:pPr algn="just"/>
            <a:r>
              <a:rPr lang="it-IT" sz="2400" dirty="0"/>
              <a:t>Dopo qualche tempo il figlio della donna si ammalò, e la malattia si aggravò al punto che il ragazzo morì. La povera vedova cominciò a piangere e lamentarsi, sospettando che il profeta Elia fosse in qualche modo la causa della morte del suo unico figlio. </a:t>
            </a:r>
          </a:p>
          <a:p>
            <a:pPr algn="just"/>
            <a:endParaRPr lang="it-IT" sz="2400" dirty="0"/>
          </a:p>
        </p:txBody>
      </p:sp>
    </p:spTree>
    <p:extLst>
      <p:ext uri="{BB962C8B-B14F-4D97-AF65-F5344CB8AC3E}">
        <p14:creationId xmlns:p14="http://schemas.microsoft.com/office/powerpoint/2010/main" val="3720934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3FF80B-3F13-C90A-0FBD-72F47C56CBD2}"/>
              </a:ext>
            </a:extLst>
          </p:cNvPr>
          <p:cNvSpPr txBox="1"/>
          <p:nvPr/>
        </p:nvSpPr>
        <p:spPr>
          <a:xfrm>
            <a:off x="746233" y="1450428"/>
            <a:ext cx="10489325" cy="4339650"/>
          </a:xfrm>
          <a:prstGeom prst="rect">
            <a:avLst/>
          </a:prstGeom>
          <a:noFill/>
        </p:spPr>
        <p:txBody>
          <a:bodyPr wrap="square" rtlCol="0">
            <a:spAutoFit/>
          </a:bodyPr>
          <a:lstStyle/>
          <a:p>
            <a:pPr algn="just"/>
            <a:r>
              <a:rPr lang="it-IT" sz="2400" dirty="0"/>
              <a:t>Nel suo immenso dolore, la donna gridò al profeta: «Sei venuto qui a punirmi facendo morire mio figlio?»</a:t>
            </a:r>
          </a:p>
          <a:p>
            <a:pPr algn="just"/>
            <a:endParaRPr lang="it-IT" sz="2400" dirty="0"/>
          </a:p>
          <a:p>
            <a:pPr algn="just"/>
            <a:endParaRPr lang="it-IT" sz="2400" dirty="0"/>
          </a:p>
          <a:p>
            <a:pPr algn="just"/>
            <a:r>
              <a:rPr lang="it-IT" sz="2400" dirty="0"/>
              <a:t>Ma il profeta le prese il ragazzo dalle braccia, lo portò al piano di sopra, nella propria camera, e lo stese sul letto. Poi invocò il Signore, dicendo: </a:t>
            </a:r>
          </a:p>
          <a:p>
            <a:pPr algn="just"/>
            <a:endParaRPr lang="it-IT" sz="2400" dirty="0"/>
          </a:p>
          <a:p>
            <a:pPr algn="just"/>
            <a:r>
              <a:rPr lang="it-IT" sz="2400" dirty="0"/>
              <a:t>«</a:t>
            </a:r>
            <a:r>
              <a:rPr lang="it-IT" sz="2400" i="1" dirty="0"/>
              <a:t>Signore, aiuta questa vedova che mi ospita. Fa' che l'anima torni nel corpo del ragazzo!» </a:t>
            </a:r>
          </a:p>
          <a:p>
            <a:pPr algn="just"/>
            <a:endParaRPr lang="it-IT" sz="2400" dirty="0"/>
          </a:p>
          <a:p>
            <a:endParaRPr lang="it-IT" dirty="0"/>
          </a:p>
          <a:p>
            <a:endParaRPr lang="it-IT" dirty="0"/>
          </a:p>
        </p:txBody>
      </p:sp>
    </p:spTree>
    <p:extLst>
      <p:ext uri="{BB962C8B-B14F-4D97-AF65-F5344CB8AC3E}">
        <p14:creationId xmlns:p14="http://schemas.microsoft.com/office/powerpoint/2010/main" val="1161011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3FF80B-3F13-C90A-0FBD-72F47C56CBD2}"/>
              </a:ext>
            </a:extLst>
          </p:cNvPr>
          <p:cNvSpPr txBox="1"/>
          <p:nvPr/>
        </p:nvSpPr>
        <p:spPr>
          <a:xfrm>
            <a:off x="746233" y="1450428"/>
            <a:ext cx="10489325" cy="4708981"/>
          </a:xfrm>
          <a:prstGeom prst="rect">
            <a:avLst/>
          </a:prstGeom>
          <a:noFill/>
        </p:spPr>
        <p:txBody>
          <a:bodyPr wrap="square" rtlCol="0">
            <a:spAutoFit/>
          </a:bodyPr>
          <a:lstStyle/>
          <a:p>
            <a:pPr algn="just"/>
            <a:r>
              <a:rPr lang="it-IT" sz="2400" dirty="0"/>
              <a:t>Il Signore ascoltò la preghiera di Elia; l'anima del ragazzo tornò nel suo corpo, ed egli riprese a vivere. Elia riprese il ragazzo tra le braccia, lo riportò al piano di sotto e lo rese alla madre dicendole: «Ecco: tuo figlio vive!» La donna allora si rallegrò grandemente e disse ad Elia: «Ora so con certezza che tu sei un uomo di Dio; ora comprendo che quando parli, tu parli a nome del Signore».</a:t>
            </a:r>
          </a:p>
          <a:p>
            <a:pPr algn="just"/>
            <a:endParaRPr lang="it-IT" sz="2400" dirty="0"/>
          </a:p>
          <a:p>
            <a:pPr algn="just"/>
            <a:endParaRPr lang="it-IT" sz="2400" dirty="0"/>
          </a:p>
          <a:p>
            <a:pPr algn="just"/>
            <a:r>
              <a:rPr lang="it-IT" sz="2400" dirty="0"/>
              <a:t>La donna allora si rallegrò grandemente e disse ad Elia: </a:t>
            </a:r>
          </a:p>
          <a:p>
            <a:pPr algn="just"/>
            <a:endParaRPr lang="it-IT" sz="2400" dirty="0"/>
          </a:p>
          <a:p>
            <a:pPr algn="just"/>
            <a:r>
              <a:rPr lang="it-IT" sz="2400" dirty="0"/>
              <a:t>«</a:t>
            </a:r>
            <a:r>
              <a:rPr lang="it-IT" sz="2400" i="1" dirty="0"/>
              <a:t>Ora so con certezza che tu sei un uomo di Dio; ora comprendo che quando parli, tu parli a nome del Signore</a:t>
            </a:r>
            <a:r>
              <a:rPr lang="it-IT" sz="2400" dirty="0"/>
              <a:t>».</a:t>
            </a:r>
          </a:p>
          <a:p>
            <a:endParaRPr lang="it-IT" dirty="0"/>
          </a:p>
          <a:p>
            <a:endParaRPr lang="it-IT" dirty="0"/>
          </a:p>
        </p:txBody>
      </p:sp>
    </p:spTree>
    <p:extLst>
      <p:ext uri="{BB962C8B-B14F-4D97-AF65-F5344CB8AC3E}">
        <p14:creationId xmlns:p14="http://schemas.microsoft.com/office/powerpoint/2010/main" val="3806901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093F847-0067-76E0-5D5A-CBC53DCDAE5C}"/>
              </a:ext>
            </a:extLst>
          </p:cNvPr>
          <p:cNvSpPr txBox="1"/>
          <p:nvPr/>
        </p:nvSpPr>
        <p:spPr>
          <a:xfrm>
            <a:off x="1223889" y="984738"/>
            <a:ext cx="10114671" cy="3416320"/>
          </a:xfrm>
          <a:prstGeom prst="rect">
            <a:avLst/>
          </a:prstGeom>
          <a:noFill/>
        </p:spPr>
        <p:txBody>
          <a:bodyPr wrap="square" rtlCol="0">
            <a:spAutoFit/>
          </a:bodyPr>
          <a:lstStyle/>
          <a:p>
            <a:pPr algn="just"/>
            <a:r>
              <a:rPr lang="it-IT" sz="2400" b="1" dirty="0"/>
              <a:t>Dov’è Dio?</a:t>
            </a:r>
          </a:p>
          <a:p>
            <a:pPr algn="just"/>
            <a:endParaRPr lang="it-IT" sz="2400" dirty="0"/>
          </a:p>
          <a:p>
            <a:pPr algn="just"/>
            <a:r>
              <a:rPr lang="it-IT" sz="2400" dirty="0"/>
              <a:t>Ed ecco che il Signore passò. Ci fu un vento impetuoso e gagliardo, da spaccare i monti e spezzare le rocce davanti al Signore, ma il Signore non era nel vento. Dopo il vento un terremoto, ma il Signore non era nel terremoto. Dopo il terremoto un fuoco, ma il Signore non era nel fuoco. Dopo il fuoco, il sussurro di una brezza leggera. Come l’udì Elia </a:t>
            </a:r>
            <a:r>
              <a:rPr lang="it-IT" sz="2400" b="1" dirty="0">
                <a:solidFill>
                  <a:srgbClr val="FF0000"/>
                </a:solidFill>
              </a:rPr>
              <a:t>si coprì il volto</a:t>
            </a:r>
            <a:r>
              <a:rPr lang="it-IT" sz="2400" dirty="0"/>
              <a:t> con il mantello. Uscì e si fermò </a:t>
            </a:r>
            <a:r>
              <a:rPr lang="it-IT" sz="2400" dirty="0">
                <a:solidFill>
                  <a:srgbClr val="FF0000"/>
                </a:solidFill>
              </a:rPr>
              <a:t>all’ingresso</a:t>
            </a:r>
            <a:r>
              <a:rPr lang="it-IT" sz="2400" dirty="0"/>
              <a:t> della caverna. Ed ecco venne a lui una voce che gli diceva: che cosa fai qui Elia? (1Re 19,11-13)</a:t>
            </a:r>
          </a:p>
        </p:txBody>
      </p:sp>
    </p:spTree>
    <p:extLst>
      <p:ext uri="{BB962C8B-B14F-4D97-AF65-F5344CB8AC3E}">
        <p14:creationId xmlns:p14="http://schemas.microsoft.com/office/powerpoint/2010/main" val="4263529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1C3D2D9-CA8D-8822-DE62-FDD2F32023DC}"/>
              </a:ext>
            </a:extLst>
          </p:cNvPr>
          <p:cNvSpPr txBox="1"/>
          <p:nvPr/>
        </p:nvSpPr>
        <p:spPr>
          <a:xfrm>
            <a:off x="1322363" y="1392702"/>
            <a:ext cx="9861452" cy="3816429"/>
          </a:xfrm>
          <a:prstGeom prst="rect">
            <a:avLst/>
          </a:prstGeom>
          <a:noFill/>
        </p:spPr>
        <p:txBody>
          <a:bodyPr wrap="square" rtlCol="0">
            <a:spAutoFit/>
          </a:bodyPr>
          <a:lstStyle/>
          <a:p>
            <a:pPr algn="ctr"/>
            <a:r>
              <a:rPr lang="it-IT" sz="2800" dirty="0"/>
              <a:t>Il Signore aspetta il silenzio (brezza)</a:t>
            </a:r>
          </a:p>
          <a:p>
            <a:pPr algn="ctr"/>
            <a:r>
              <a:rPr lang="it-IT" sz="2800" dirty="0"/>
              <a:t>Non viene con tanto rumore, bisogna essere attenti, </a:t>
            </a:r>
          </a:p>
          <a:p>
            <a:pPr algn="ctr"/>
            <a:r>
              <a:rPr lang="it-IT" sz="2800" dirty="0"/>
              <a:t>Dio parla al cuore.</a:t>
            </a:r>
          </a:p>
          <a:p>
            <a:pPr algn="ctr"/>
            <a:endParaRPr lang="it-IT" sz="2800" dirty="0"/>
          </a:p>
          <a:p>
            <a:pPr algn="ctr"/>
            <a:endParaRPr lang="it-IT" sz="2800" dirty="0"/>
          </a:p>
          <a:p>
            <a:pPr algn="ctr"/>
            <a:r>
              <a:rPr lang="it-IT" sz="2800" b="1" dirty="0">
                <a:solidFill>
                  <a:srgbClr val="FF0000"/>
                </a:solidFill>
              </a:rPr>
              <a:t>Dio sta preparando il mondo perché lo accolga </a:t>
            </a:r>
          </a:p>
          <a:p>
            <a:pPr algn="ctr"/>
            <a:r>
              <a:rPr lang="it-IT" sz="2800" b="1" dirty="0">
                <a:solidFill>
                  <a:srgbClr val="FF0000"/>
                </a:solidFill>
              </a:rPr>
              <a:t>nella sua presenza umana in Gesù</a:t>
            </a:r>
          </a:p>
          <a:p>
            <a:endParaRPr lang="it-IT" sz="2800" dirty="0"/>
          </a:p>
          <a:p>
            <a:endParaRPr lang="it-IT" dirty="0"/>
          </a:p>
        </p:txBody>
      </p:sp>
    </p:spTree>
    <p:extLst>
      <p:ext uri="{BB962C8B-B14F-4D97-AF65-F5344CB8AC3E}">
        <p14:creationId xmlns:p14="http://schemas.microsoft.com/office/powerpoint/2010/main" val="2095793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8677094E-F0FE-4EC2-9511-5A411A2E1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3081" name="Rectangle 3080">
            <a:extLst>
              <a:ext uri="{FF2B5EF4-FFF2-40B4-BE49-F238E27FC236}">
                <a16:creationId xmlns:a16="http://schemas.microsoft.com/office/drawing/2014/main" id="{E0E1ADA3-256B-436F-BB84-15BF272B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083" name="Straight Connector 3082">
            <a:extLst>
              <a:ext uri="{FF2B5EF4-FFF2-40B4-BE49-F238E27FC236}">
                <a16:creationId xmlns:a16="http://schemas.microsoft.com/office/drawing/2014/main" id="{7DDC7D3D-A4F6-4638-B02B-2DBB6C11F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085" name="Rectangle 3084">
            <a:extLst>
              <a:ext uri="{FF2B5EF4-FFF2-40B4-BE49-F238E27FC236}">
                <a16:creationId xmlns:a16="http://schemas.microsoft.com/office/drawing/2014/main" id="{5C091E65-5627-4CC0-82AA-74A3C89D7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6" name="CasellaDiTesto 5">
            <a:extLst>
              <a:ext uri="{FF2B5EF4-FFF2-40B4-BE49-F238E27FC236}">
                <a16:creationId xmlns:a16="http://schemas.microsoft.com/office/drawing/2014/main" id="{83866D9E-AFC2-42F7-B10C-2F9B9FC90106}"/>
              </a:ext>
            </a:extLst>
          </p:cNvPr>
          <p:cNvSpPr txBox="1"/>
          <p:nvPr/>
        </p:nvSpPr>
        <p:spPr>
          <a:xfrm>
            <a:off x="6734383" y="1828346"/>
            <a:ext cx="4566230" cy="3437782"/>
          </a:xfrm>
          <a:prstGeom prst="rect">
            <a:avLst/>
          </a:prstGeom>
        </p:spPr>
        <p:txBody>
          <a:bodyPr vert="horz" lIns="91440" tIns="45720" rIns="91440" bIns="45720" rtlCol="0" anchor="b">
            <a:normAutofit fontScale="92500" lnSpcReduction="10000"/>
          </a:bodyPr>
          <a:lstStyle/>
          <a:p>
            <a:pPr algn="ctr" defTabSz="914400">
              <a:lnSpc>
                <a:spcPct val="85000"/>
              </a:lnSpc>
              <a:spcBef>
                <a:spcPct val="0"/>
              </a:spcBef>
              <a:spcAft>
                <a:spcPts val="600"/>
              </a:spcAft>
            </a:pPr>
            <a:r>
              <a:rPr lang="en-US" sz="7200" b="1" cap="all" dirty="0">
                <a:solidFill>
                  <a:srgbClr val="FFFFFF"/>
                </a:solidFill>
                <a:latin typeface="+mj-lt"/>
                <a:ea typeface="+mj-ea"/>
                <a:cs typeface="+mj-cs"/>
              </a:rPr>
              <a:t>IL PROFETA ELIA</a:t>
            </a:r>
          </a:p>
          <a:p>
            <a:pPr algn="ctr" defTabSz="914400">
              <a:lnSpc>
                <a:spcPct val="85000"/>
              </a:lnSpc>
              <a:spcBef>
                <a:spcPct val="0"/>
              </a:spcBef>
              <a:spcAft>
                <a:spcPts val="600"/>
              </a:spcAft>
            </a:pPr>
            <a:r>
              <a:rPr lang="en-US" sz="3900" b="1" cap="all" dirty="0" err="1">
                <a:solidFill>
                  <a:srgbClr val="FFFFFF"/>
                </a:solidFill>
                <a:latin typeface="+mj-lt"/>
                <a:ea typeface="+mj-ea"/>
                <a:cs typeface="+mj-cs"/>
              </a:rPr>
              <a:t>Dio</a:t>
            </a:r>
            <a:r>
              <a:rPr lang="en-US" sz="3900" b="1" cap="all" dirty="0">
                <a:solidFill>
                  <a:srgbClr val="FFFFFF"/>
                </a:solidFill>
                <a:latin typeface="+mj-lt"/>
                <a:ea typeface="+mj-ea"/>
                <a:cs typeface="+mj-cs"/>
              </a:rPr>
              <a:t>  </a:t>
            </a:r>
            <a:r>
              <a:rPr lang="en-US" sz="3900" b="1" cap="all" dirty="0" err="1">
                <a:solidFill>
                  <a:srgbClr val="FFFFFF"/>
                </a:solidFill>
                <a:latin typeface="+mj-lt"/>
                <a:ea typeface="+mj-ea"/>
                <a:cs typeface="+mj-cs"/>
              </a:rPr>
              <a:t>si</a:t>
            </a:r>
            <a:r>
              <a:rPr lang="en-US" sz="3900" b="1" cap="all" dirty="0">
                <a:solidFill>
                  <a:srgbClr val="FFFFFF"/>
                </a:solidFill>
                <a:latin typeface="+mj-lt"/>
                <a:ea typeface="+mj-ea"/>
                <a:cs typeface="+mj-cs"/>
              </a:rPr>
              <a:t>  </a:t>
            </a:r>
            <a:r>
              <a:rPr lang="en-US" sz="3900" b="1" cap="all" dirty="0" err="1">
                <a:solidFill>
                  <a:srgbClr val="FFFFFF"/>
                </a:solidFill>
                <a:latin typeface="+mj-lt"/>
                <a:ea typeface="+mj-ea"/>
                <a:cs typeface="+mj-cs"/>
              </a:rPr>
              <a:t>vuol</a:t>
            </a:r>
            <a:r>
              <a:rPr lang="en-US" sz="3900" b="1" cap="all" dirty="0">
                <a:solidFill>
                  <a:srgbClr val="FFFFFF"/>
                </a:solidFill>
                <a:latin typeface="+mj-lt"/>
                <a:ea typeface="+mj-ea"/>
                <a:cs typeface="+mj-cs"/>
              </a:rPr>
              <a:t>  far </a:t>
            </a:r>
            <a:r>
              <a:rPr lang="en-US" sz="3900" b="1" cap="all" dirty="0" err="1">
                <a:solidFill>
                  <a:srgbClr val="FFFFFF"/>
                </a:solidFill>
                <a:latin typeface="+mj-lt"/>
                <a:ea typeface="+mj-ea"/>
                <a:cs typeface="+mj-cs"/>
              </a:rPr>
              <a:t>conoscere</a:t>
            </a:r>
            <a:endParaRPr lang="en-US" sz="3500" b="1" cap="all" dirty="0">
              <a:solidFill>
                <a:srgbClr val="FFFFFF"/>
              </a:solidFill>
              <a:latin typeface="+mj-lt"/>
              <a:ea typeface="+mj-ea"/>
              <a:cs typeface="+mj-cs"/>
            </a:endParaRPr>
          </a:p>
        </p:txBody>
      </p:sp>
      <p:pic>
        <p:nvPicPr>
          <p:cNvPr id="3074" name="Picture 2" descr="Catholic.co.il">
            <a:extLst>
              <a:ext uri="{FF2B5EF4-FFF2-40B4-BE49-F238E27FC236}">
                <a16:creationId xmlns:a16="http://schemas.microsoft.com/office/drawing/2014/main" id="{72312823-A7B5-175E-1FAC-FC30780DFF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77" r="-2" b="893"/>
          <a:stretch/>
        </p:blipFill>
        <p:spPr bwMode="auto">
          <a:xfrm>
            <a:off x="872064" y="857675"/>
            <a:ext cx="4593715" cy="514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17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a:extLst>
              <a:ext uri="{FF2B5EF4-FFF2-40B4-BE49-F238E27FC236}">
                <a16:creationId xmlns:a16="http://schemas.microsoft.com/office/drawing/2014/main" id="{172F3B2D-2FEE-4BE7-A119-711E64AA7A7C}"/>
              </a:ext>
            </a:extLst>
          </p:cNvPr>
          <p:cNvSpPr>
            <a:spLocks noGrp="1"/>
          </p:cNvSpPr>
          <p:nvPr>
            <p:ph idx="1"/>
          </p:nvPr>
        </p:nvSpPr>
        <p:spPr>
          <a:xfrm>
            <a:off x="464234" y="1153551"/>
            <a:ext cx="7371827" cy="4942449"/>
          </a:xfrm>
        </p:spPr>
        <p:txBody>
          <a:bodyPr>
            <a:normAutofit/>
          </a:bodyPr>
          <a:lstStyle/>
          <a:p>
            <a:pPr algn="just"/>
            <a:r>
              <a:rPr lang="it-IT" sz="3200" dirty="0">
                <a:solidFill>
                  <a:schemeClr val="bg1"/>
                </a:solidFill>
              </a:rPr>
              <a:t>Elia è il profeta del Dio vivente: il suo nome significa «</a:t>
            </a:r>
            <a:r>
              <a:rPr lang="it-IT" sz="3200" i="1" dirty="0">
                <a:solidFill>
                  <a:srgbClr val="FF0000"/>
                </a:solidFill>
              </a:rPr>
              <a:t>il Signore è il mio Dio</a:t>
            </a:r>
            <a:r>
              <a:rPr lang="it-IT" sz="3200" dirty="0">
                <a:solidFill>
                  <a:schemeClr val="bg1"/>
                </a:solidFill>
              </a:rPr>
              <a:t>» . È uno dei più grandi uomini dell’Antico Testamento: l’uomo che sta alla Presenza del suo Dio. </a:t>
            </a:r>
          </a:p>
          <a:p>
            <a:pPr algn="just"/>
            <a:endParaRPr lang="it-IT" sz="3200" dirty="0">
              <a:solidFill>
                <a:schemeClr val="bg1"/>
              </a:solidFill>
            </a:endParaRPr>
          </a:p>
          <a:p>
            <a:pPr algn="just"/>
            <a:r>
              <a:rPr lang="it-IT" sz="3200" dirty="0">
                <a:solidFill>
                  <a:schemeClr val="bg1"/>
                </a:solidFill>
              </a:rPr>
              <a:t>I </a:t>
            </a:r>
            <a:r>
              <a:rPr lang="it-IT" sz="3200" b="1" i="1" dirty="0">
                <a:solidFill>
                  <a:srgbClr val="FF0000"/>
                </a:solidFill>
              </a:rPr>
              <a:t>Profeti</a:t>
            </a:r>
            <a:r>
              <a:rPr lang="it-IT" sz="3200" dirty="0">
                <a:solidFill>
                  <a:schemeClr val="bg1"/>
                </a:solidFill>
              </a:rPr>
              <a:t> erano coloro che venivano chiamati da Dio a svolgere il compito di indicarlo</a:t>
            </a:r>
          </a:p>
        </p:txBody>
      </p:sp>
      <p:pic>
        <p:nvPicPr>
          <p:cNvPr id="4098" name="Picture 2" descr="Catholic.co.il">
            <a:extLst>
              <a:ext uri="{FF2B5EF4-FFF2-40B4-BE49-F238E27FC236}">
                <a16:creationId xmlns:a16="http://schemas.microsoft.com/office/drawing/2014/main" id="{2D9314EF-EC30-63B4-1086-9674F69265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41" r="16871" b="1"/>
          <a:stretch/>
        </p:blipFill>
        <p:spPr bwMode="auto">
          <a:xfrm>
            <a:off x="830138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8613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C8D12DC-33B9-4D7C-A898-2D3508009471}"/>
              </a:ext>
            </a:extLst>
          </p:cNvPr>
          <p:cNvSpPr>
            <a:spLocks noGrp="1"/>
          </p:cNvSpPr>
          <p:nvPr>
            <p:ph idx="1"/>
          </p:nvPr>
        </p:nvSpPr>
        <p:spPr>
          <a:xfrm>
            <a:off x="387627" y="2629563"/>
            <a:ext cx="3548270" cy="4038600"/>
          </a:xfrm>
        </p:spPr>
        <p:txBody>
          <a:bodyPr/>
          <a:lstStyle/>
          <a:p>
            <a:r>
              <a:rPr lang="it-IT" dirty="0">
                <a:solidFill>
                  <a:schemeClr val="tx1">
                    <a:lumMod val="85000"/>
                    <a:lumOff val="15000"/>
                  </a:schemeClr>
                </a:solidFill>
              </a:rPr>
              <a:t>Nasce a Tisbe nel IX secolo a.C., al tempo del re </a:t>
            </a:r>
            <a:r>
              <a:rPr lang="it-IT" dirty="0" err="1">
                <a:solidFill>
                  <a:schemeClr val="tx1">
                    <a:lumMod val="85000"/>
                    <a:lumOff val="15000"/>
                  </a:schemeClr>
                </a:solidFill>
              </a:rPr>
              <a:t>Acab</a:t>
            </a:r>
            <a:endParaRPr lang="it-IT" dirty="0">
              <a:solidFill>
                <a:schemeClr val="tx1">
                  <a:lumMod val="85000"/>
                  <a:lumOff val="15000"/>
                </a:schemeClr>
              </a:solidFill>
            </a:endParaRPr>
          </a:p>
        </p:txBody>
      </p:sp>
      <p:pic>
        <p:nvPicPr>
          <p:cNvPr id="4" name="Immagine 3">
            <a:extLst>
              <a:ext uri="{FF2B5EF4-FFF2-40B4-BE49-F238E27FC236}">
                <a16:creationId xmlns:a16="http://schemas.microsoft.com/office/drawing/2014/main" id="{9CC60718-11CB-4CC0-B1F1-BA59DB7B8686}"/>
              </a:ext>
            </a:extLst>
          </p:cNvPr>
          <p:cNvPicPr>
            <a:picLocks noChangeAspect="1"/>
          </p:cNvPicPr>
          <p:nvPr/>
        </p:nvPicPr>
        <p:blipFill>
          <a:blip r:embed="rId2"/>
          <a:stretch>
            <a:fillRect/>
          </a:stretch>
        </p:blipFill>
        <p:spPr>
          <a:xfrm>
            <a:off x="4068419" y="748748"/>
            <a:ext cx="7603552" cy="5360504"/>
          </a:xfrm>
          <a:prstGeom prst="rect">
            <a:avLst/>
          </a:prstGeom>
        </p:spPr>
      </p:pic>
      <p:sp>
        <p:nvSpPr>
          <p:cNvPr id="5" name="Anello 4">
            <a:extLst>
              <a:ext uri="{FF2B5EF4-FFF2-40B4-BE49-F238E27FC236}">
                <a16:creationId xmlns:a16="http://schemas.microsoft.com/office/drawing/2014/main" id="{F1543AAB-8B28-6E2E-7017-B851C9644D7D}"/>
              </a:ext>
            </a:extLst>
          </p:cNvPr>
          <p:cNvSpPr/>
          <p:nvPr/>
        </p:nvSpPr>
        <p:spPr>
          <a:xfrm>
            <a:off x="6674069" y="3429000"/>
            <a:ext cx="1608083" cy="1356360"/>
          </a:xfrm>
          <a:prstGeom prst="donut">
            <a:avLst/>
          </a:prstGeom>
          <a:noFill/>
          <a:ln w="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3175">
                <a:solidFill>
                  <a:schemeClr val="tx1"/>
                </a:solidFill>
              </a:ln>
              <a:solidFill>
                <a:schemeClr val="tx1"/>
              </a:solidFill>
            </a:endParaRPr>
          </a:p>
        </p:txBody>
      </p:sp>
    </p:spTree>
    <p:extLst>
      <p:ext uri="{BB962C8B-B14F-4D97-AF65-F5344CB8AC3E}">
        <p14:creationId xmlns:p14="http://schemas.microsoft.com/office/powerpoint/2010/main" val="335100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76EEF07-774B-1E63-2AA2-7A303B50817F}"/>
              </a:ext>
            </a:extLst>
          </p:cNvPr>
          <p:cNvSpPr txBox="1"/>
          <p:nvPr/>
        </p:nvSpPr>
        <p:spPr>
          <a:xfrm>
            <a:off x="858129" y="443567"/>
            <a:ext cx="9988062" cy="5970865"/>
          </a:xfrm>
          <a:prstGeom prst="rect">
            <a:avLst/>
          </a:prstGeom>
          <a:noFill/>
        </p:spPr>
        <p:txBody>
          <a:bodyPr wrap="square" rtlCol="0">
            <a:spAutoFit/>
          </a:bodyPr>
          <a:lstStyle/>
          <a:p>
            <a:pPr algn="just"/>
            <a:r>
              <a:rPr lang="it-IT" sz="2800" b="1" dirty="0"/>
              <a:t>Il Re </a:t>
            </a:r>
            <a:r>
              <a:rPr lang="it-IT" sz="2800" b="1" dirty="0" err="1"/>
              <a:t>Acab</a:t>
            </a:r>
            <a:r>
              <a:rPr lang="it-IT" sz="2800" b="1" dirty="0"/>
              <a:t> e </a:t>
            </a:r>
            <a:r>
              <a:rPr lang="it-IT" sz="2800" b="1" dirty="0" err="1"/>
              <a:t>Gezabele</a:t>
            </a:r>
            <a:r>
              <a:rPr lang="it-IT" sz="2800" b="1" dirty="0"/>
              <a:t>. Elia rischia la vita</a:t>
            </a:r>
          </a:p>
          <a:p>
            <a:pPr algn="just"/>
            <a:endParaRPr lang="it-IT" sz="2800" dirty="0"/>
          </a:p>
          <a:p>
            <a:pPr algn="just"/>
            <a:r>
              <a:rPr lang="it-IT" sz="2800" dirty="0"/>
              <a:t>Tra tutti i re d'Israele, </a:t>
            </a:r>
            <a:r>
              <a:rPr lang="it-IT" sz="2800" dirty="0" err="1"/>
              <a:t>Acab</a:t>
            </a:r>
            <a:r>
              <a:rPr lang="it-IT" sz="2800" dirty="0"/>
              <a:t> fu quello che più fece il male agli occhi del Signore. Egli prese in moglie </a:t>
            </a:r>
            <a:r>
              <a:rPr lang="it-IT" sz="2800" dirty="0" err="1"/>
              <a:t>Gezabele</a:t>
            </a:r>
            <a:r>
              <a:rPr lang="it-IT" sz="2800" dirty="0"/>
              <a:t>, figlia del re di Sidone e dunque una straniera: anche a causa di </a:t>
            </a:r>
            <a:r>
              <a:rPr lang="it-IT" sz="2800" dirty="0" err="1"/>
              <a:t>Gezabele</a:t>
            </a:r>
            <a:r>
              <a:rPr lang="it-IT" sz="2800" dirty="0"/>
              <a:t>, </a:t>
            </a:r>
            <a:r>
              <a:rPr lang="it-IT" sz="2800" dirty="0" err="1"/>
              <a:t>Acab</a:t>
            </a:r>
            <a:r>
              <a:rPr lang="it-IT" sz="2800" dirty="0"/>
              <a:t> fece </a:t>
            </a:r>
            <a:r>
              <a:rPr lang="it-IT" sz="2800" dirty="0" err="1"/>
              <a:t>cotruire</a:t>
            </a:r>
            <a:r>
              <a:rPr lang="it-IT" sz="2800" dirty="0"/>
              <a:t> nella città di Samaria un tempio a Baal, un falso dio adorato dagli stranieri. </a:t>
            </a:r>
            <a:r>
              <a:rPr lang="it-IT" sz="2800" dirty="0" err="1"/>
              <a:t>Gezabele</a:t>
            </a:r>
            <a:r>
              <a:rPr lang="it-IT" sz="2800" dirty="0"/>
              <a:t> poi manteneva un gran numero di profeti di Baal ed era nemica di tutti coloro che erano fedeli al Signore. Per cercare di convertire il cuore del re e di tutti coloro che avevano iniziato ad adorare Baal, il Signore mandò nel regno d'Israele il grande profeta Elia. Poiché i richiami ripetuti di Elia non venivano ascoltati, su comando del Signore Elia si presentò al re </a:t>
            </a:r>
            <a:r>
              <a:rPr lang="it-IT" sz="2800" dirty="0" err="1"/>
              <a:t>Acab</a:t>
            </a:r>
            <a:r>
              <a:rPr lang="it-IT" sz="2800" dirty="0"/>
              <a:t> e gli disse:</a:t>
            </a:r>
          </a:p>
          <a:p>
            <a:endParaRPr lang="it-IT" dirty="0"/>
          </a:p>
        </p:txBody>
      </p:sp>
    </p:spTree>
    <p:extLst>
      <p:ext uri="{BB962C8B-B14F-4D97-AF65-F5344CB8AC3E}">
        <p14:creationId xmlns:p14="http://schemas.microsoft.com/office/powerpoint/2010/main" val="3672487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Picture 10" descr="Baal - Wikiquote">
            <a:extLst>
              <a:ext uri="{FF2B5EF4-FFF2-40B4-BE49-F238E27FC236}">
                <a16:creationId xmlns:a16="http://schemas.microsoft.com/office/drawing/2014/main" id="{02DB9438-C86F-8E25-22E8-84EB7F7D4E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5603" y="561763"/>
            <a:ext cx="3110952" cy="573447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D4118AA-C45A-CA0C-252B-2887E31FDB6F}"/>
              </a:ext>
            </a:extLst>
          </p:cNvPr>
          <p:cNvSpPr txBox="1"/>
          <p:nvPr/>
        </p:nvSpPr>
        <p:spPr>
          <a:xfrm>
            <a:off x="759654" y="1448971"/>
            <a:ext cx="5767755" cy="830997"/>
          </a:xfrm>
          <a:prstGeom prst="rect">
            <a:avLst/>
          </a:prstGeom>
          <a:noFill/>
        </p:spPr>
        <p:txBody>
          <a:bodyPr wrap="square" rtlCol="0">
            <a:spAutoFit/>
          </a:bodyPr>
          <a:lstStyle/>
          <a:p>
            <a:r>
              <a:rPr lang="it-IT" sz="4800" dirty="0"/>
              <a:t>Statuetta di Baal</a:t>
            </a:r>
          </a:p>
        </p:txBody>
      </p:sp>
    </p:spTree>
    <p:extLst>
      <p:ext uri="{BB962C8B-B14F-4D97-AF65-F5344CB8AC3E}">
        <p14:creationId xmlns:p14="http://schemas.microsoft.com/office/powerpoint/2010/main" val="1655352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76EEF07-774B-1E63-2AA2-7A303B50817F}"/>
              </a:ext>
            </a:extLst>
          </p:cNvPr>
          <p:cNvSpPr txBox="1"/>
          <p:nvPr/>
        </p:nvSpPr>
        <p:spPr>
          <a:xfrm>
            <a:off x="792480" y="2208628"/>
            <a:ext cx="10607040" cy="3600986"/>
          </a:xfrm>
          <a:prstGeom prst="rect">
            <a:avLst/>
          </a:prstGeom>
          <a:noFill/>
        </p:spPr>
        <p:txBody>
          <a:bodyPr wrap="square" rtlCol="0">
            <a:spAutoFit/>
          </a:bodyPr>
          <a:lstStyle/>
          <a:p>
            <a:pPr algn="just"/>
            <a:r>
              <a:rPr lang="it-IT" sz="2400" dirty="0"/>
              <a:t>«Io sono al servizio del Signore, Dio di Israele. A nome suo ti dico che d'ora in poi sul tuo regno non ci sarà più né rugiada né pioggia, fino a quando lo dirò io». </a:t>
            </a:r>
          </a:p>
          <a:p>
            <a:pPr algn="just"/>
            <a:endParaRPr lang="it-IT" sz="2400" dirty="0"/>
          </a:p>
          <a:p>
            <a:pPr algn="just"/>
            <a:r>
              <a:rPr lang="it-IT" sz="2400" dirty="0"/>
              <a:t>Così avvenne. Mancando la rugiada e la pioggia, i campi presero a seccarsi e non davano più frutto; senza più erba, il bestiame prese a morire. La situazione era grave: finalmente il re diede ordine di cercare Elia. Ma il profeta se ne stava nascosto, con l'aiuto del Signore.</a:t>
            </a:r>
          </a:p>
          <a:p>
            <a:pPr algn="just"/>
            <a:endParaRPr lang="it-IT" sz="2400" dirty="0"/>
          </a:p>
          <a:p>
            <a:endParaRPr lang="it-IT" dirty="0"/>
          </a:p>
          <a:p>
            <a:endParaRPr lang="it-IT" dirty="0"/>
          </a:p>
        </p:txBody>
      </p:sp>
    </p:spTree>
    <p:extLst>
      <p:ext uri="{BB962C8B-B14F-4D97-AF65-F5344CB8AC3E}">
        <p14:creationId xmlns:p14="http://schemas.microsoft.com/office/powerpoint/2010/main" val="1228550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B0611EC-CDE0-DD9C-E4BA-2ADA9FD7B821}"/>
              </a:ext>
            </a:extLst>
          </p:cNvPr>
          <p:cNvSpPr txBox="1"/>
          <p:nvPr/>
        </p:nvSpPr>
        <p:spPr>
          <a:xfrm>
            <a:off x="647114" y="942535"/>
            <a:ext cx="10719581" cy="4062651"/>
          </a:xfrm>
          <a:prstGeom prst="rect">
            <a:avLst/>
          </a:prstGeom>
          <a:noFill/>
        </p:spPr>
        <p:txBody>
          <a:bodyPr wrap="square" rtlCol="0">
            <a:spAutoFit/>
          </a:bodyPr>
          <a:lstStyle/>
          <a:p>
            <a:pPr algn="just"/>
            <a:r>
              <a:rPr lang="it-IT" sz="2400" b="1" dirty="0"/>
              <a:t>Attraverso i corvi Dio aiuta Elia</a:t>
            </a:r>
          </a:p>
          <a:p>
            <a:pPr algn="just"/>
            <a:endParaRPr lang="it-IT" sz="2400" dirty="0"/>
          </a:p>
          <a:p>
            <a:pPr algn="just"/>
            <a:r>
              <a:rPr lang="it-IT" sz="2400" dirty="0"/>
              <a:t>Elia, il profeta del Signore, era in pericolo. Il re </a:t>
            </a:r>
            <a:r>
              <a:rPr lang="it-IT" sz="2400" dirty="0" err="1"/>
              <a:t>Acab</a:t>
            </a:r>
            <a:r>
              <a:rPr lang="it-IT" sz="2400" dirty="0"/>
              <a:t> e la perfida regina </a:t>
            </a:r>
            <a:r>
              <a:rPr lang="it-IT" sz="2400" dirty="0" err="1"/>
              <a:t>Gezabele</a:t>
            </a:r>
            <a:r>
              <a:rPr lang="it-IT" sz="2400" dirty="0"/>
              <a:t> lo cercavano dovunque, da quando egli aveva annunciato il castigo del Signore, cioè la carestia in tutto il regno. Ma il Signore stesso provvedeva a nascondere il suo profeta e a procurargli il cibo. </a:t>
            </a:r>
          </a:p>
          <a:p>
            <a:pPr algn="just"/>
            <a:endParaRPr lang="it-IT" sz="2400" dirty="0"/>
          </a:p>
          <a:p>
            <a:pPr algn="just"/>
            <a:r>
              <a:rPr lang="it-IT" sz="2400" dirty="0"/>
              <a:t>Dapprima lo mandò a nascondersi presso il torrente </a:t>
            </a:r>
            <a:r>
              <a:rPr lang="it-IT" sz="2400" dirty="0" err="1"/>
              <a:t>Cherit</a:t>
            </a:r>
            <a:r>
              <a:rPr lang="it-IT" sz="2400" dirty="0"/>
              <a:t>, e gli disse: «Berrai l'acqua del torrente, e comanderò ai corvi che ti porteranno il cibo». E così avvenne; i corvi gli portavano pane al mattino e carne alla sera.</a:t>
            </a:r>
          </a:p>
          <a:p>
            <a:endParaRPr lang="it-IT" dirty="0"/>
          </a:p>
        </p:txBody>
      </p:sp>
    </p:spTree>
    <p:extLst>
      <p:ext uri="{BB962C8B-B14F-4D97-AF65-F5344CB8AC3E}">
        <p14:creationId xmlns:p14="http://schemas.microsoft.com/office/powerpoint/2010/main" val="4040831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2" name="Picture 4" descr="Elia Profeta - Foto e Immagini Stock - iStock">
            <a:extLst>
              <a:ext uri="{FF2B5EF4-FFF2-40B4-BE49-F238E27FC236}">
                <a16:creationId xmlns:a16="http://schemas.microsoft.com/office/drawing/2014/main" id="{F4D8FC89-F446-5C29-BC76-621DD2111B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486" r="-1" b="280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3240191"/>
      </p:ext>
    </p:extLst>
  </p:cSld>
  <p:clrMapOvr>
    <a:masterClrMapping/>
  </p:clrMapOvr>
</p:sld>
</file>

<file path=ppt/theme/theme1.xml><?xml version="1.0" encoding="utf-8"?>
<a:theme xmlns:a="http://schemas.openxmlformats.org/drawingml/2006/main" name="Base">
  <a:themeElements>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Base</Template>
  <TotalTime>281</TotalTime>
  <Words>1109</Words>
  <Application>Microsoft Office PowerPoint</Application>
  <PresentationFormat>Widescreen</PresentationFormat>
  <Paragraphs>56</Paragraphs>
  <Slides>17</Slides>
  <Notes>0</Notes>
  <HiddenSlides>0</HiddenSlides>
  <MMClips>1</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17</vt:i4>
      </vt:variant>
    </vt:vector>
  </HeadingPairs>
  <TitlesOfParts>
    <vt:vector size="19" baseType="lpstr">
      <vt:lpstr>Corbel</vt:lpstr>
      <vt:lpstr>Base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francesco bramati</cp:lastModifiedBy>
  <cp:revision>10</cp:revision>
  <dcterms:created xsi:type="dcterms:W3CDTF">2023-01-30T13:29:33Z</dcterms:created>
  <dcterms:modified xsi:type="dcterms:W3CDTF">2023-02-09T14:22:15Z</dcterms:modified>
</cp:coreProperties>
</file>